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7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60" r:id="rId14"/>
    <p:sldId id="261" r:id="rId15"/>
    <p:sldId id="262" r:id="rId16"/>
    <p:sldId id="263" r:id="rId17"/>
    <p:sldId id="264" r:id="rId18"/>
    <p:sldId id="265" r:id="rId19"/>
    <p:sldId id="281" r:id="rId20"/>
    <p:sldId id="266" r:id="rId21"/>
    <p:sldId id="267" r:id="rId22"/>
    <p:sldId id="268" r:id="rId23"/>
    <p:sldId id="271" r:id="rId24"/>
    <p:sldId id="270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F4D9"/>
    <a:srgbClr val="F4EF19"/>
    <a:srgbClr val="01427A"/>
    <a:srgbClr val="002559"/>
    <a:srgbClr val="002657"/>
    <a:srgbClr val="09BEFB"/>
    <a:srgbClr val="013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5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5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6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9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2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4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1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8AB39-5C7F-4A6B-881D-5D2BAF47DB65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7C3D-047E-482C-89D1-BA646C6CF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55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C3E65D0-72BA-4498-B4E5-3A1F3D54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9296DF7-61B2-4ABD-BF82-CACE65C2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โมเดล 3 มิติ 3">
                <a:extLst>
                  <a:ext uri="{FF2B5EF4-FFF2-40B4-BE49-F238E27FC236}">
                    <a16:creationId xmlns:a16="http://schemas.microsoft.com/office/drawing/2014/main" id="{BAB1C32D-C671-4CFF-A03D-51E6B1CB3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3586620"/>
                  </p:ext>
                </p:extLst>
              </p:nvPr>
            </p:nvGraphicFramePr>
            <p:xfrm>
              <a:off x="2514142" y="-511073"/>
              <a:ext cx="7163714" cy="64597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63714" cy="6459710"/>
                    </a:xfrm>
                    <a:prstGeom prst="rect">
                      <a:avLst/>
                    </a:prstGeom>
                    <a:noFill/>
                    <a:effectLst>
                      <a:glow rad="3810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m3d:spPr>
                  <am3d:camera>
                    <am3d:pos x="0" y="0" z="603969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01" d="1000000"/>
                    <am3d:preTrans dx="-7638334" dy="-33787" dz="35753243"/>
                    <am3d:scale>
                      <am3d:sx n="1000000" d="1000000"/>
                      <am3d:sy n="1000000" d="1000000"/>
                      <am3d:sz n="1000000" d="1000000"/>
                    </am3d:scale>
                    <am3d:rot ax="3106323" ay="2783663" az="25554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53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โมเดล 3 มิติ 3">
                <a:extLst>
                  <a:ext uri="{FF2B5EF4-FFF2-40B4-BE49-F238E27FC236}">
                    <a16:creationId xmlns:a16="http://schemas.microsoft.com/office/drawing/2014/main" id="{BAB1C32D-C671-4CFF-A03D-51E6B1CB3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4142" y="-511073"/>
                <a:ext cx="7163714" cy="6459710"/>
              </a:xfrm>
              <a:prstGeom prst="rect">
                <a:avLst/>
              </a:prstGeom>
              <a:noFill/>
              <a:effectLst>
                <a:glow rad="381000">
                  <a:schemeClr val="accent4">
                    <a:satMod val="175000"/>
                    <a:alpha val="40000"/>
                  </a:schemeClr>
                </a:glo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8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3" y="1156070"/>
            <a:ext cx="6765257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เครื่องกำเนิดไอน้ำ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Steam Generator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th-TH" sz="3200" dirty="0">
              <a:solidFill>
                <a:schemeClr val="tx1"/>
              </a:solidFill>
            </a:endParaRPr>
          </a:p>
        </p:txBody>
      </p:sp>
      <p:pic>
        <p:nvPicPr>
          <p:cNvPr id="6146" name="Picture 2" descr="Nuclear Power Plants : Doosan Škoda Power">
            <a:extLst>
              <a:ext uri="{FF2B5EF4-FFF2-40B4-BE49-F238E27FC236}">
                <a16:creationId xmlns:a16="http://schemas.microsoft.com/office/drawing/2014/main" id="{E4E57AF3-DDD7-4B6F-8D90-D1E59D44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60" y="2086659"/>
            <a:ext cx="5893755" cy="367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EDBA3323-4DF9-4A7C-9AE3-45A844383496}"/>
              </a:ext>
            </a:extLst>
          </p:cNvPr>
          <p:cNvSpPr/>
          <p:nvPr/>
        </p:nvSpPr>
        <p:spPr>
          <a:xfrm>
            <a:off x="1126921" y="2295934"/>
            <a:ext cx="4073971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กังหัน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Turbine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A994E99-DEE5-48AE-96FD-0948A912AF6A}"/>
              </a:ext>
            </a:extLst>
          </p:cNvPr>
          <p:cNvSpPr/>
          <p:nvPr/>
        </p:nvSpPr>
        <p:spPr>
          <a:xfrm>
            <a:off x="718549" y="2254139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th-TH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7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Emerson upgrades online machinery monitoring for critical  turbine-generators at Hungarian nuclear power plant | Emerson CA">
            <a:extLst>
              <a:ext uri="{FF2B5EF4-FFF2-40B4-BE49-F238E27FC236}">
                <a16:creationId xmlns:a16="http://schemas.microsoft.com/office/drawing/2014/main" id="{0EC16502-DCA6-479E-B187-689955F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761" y="1360838"/>
            <a:ext cx="4201258" cy="47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3" y="1156070"/>
            <a:ext cx="6765257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เครื่องกำเนิดไอน้ำ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Steam Generator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EDBA3323-4DF9-4A7C-9AE3-45A844383496}"/>
              </a:ext>
            </a:extLst>
          </p:cNvPr>
          <p:cNvSpPr/>
          <p:nvPr/>
        </p:nvSpPr>
        <p:spPr>
          <a:xfrm>
            <a:off x="1126921" y="2295934"/>
            <a:ext cx="4073971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กังหัน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Turbine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A994E99-DEE5-48AE-96FD-0948A912AF6A}"/>
              </a:ext>
            </a:extLst>
          </p:cNvPr>
          <p:cNvSpPr/>
          <p:nvPr/>
        </p:nvSpPr>
        <p:spPr>
          <a:xfrm>
            <a:off x="718549" y="2254139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441E8334-8959-4B00-B67C-ADECF2517BDB}"/>
              </a:ext>
            </a:extLst>
          </p:cNvPr>
          <p:cNvSpPr/>
          <p:nvPr/>
        </p:nvSpPr>
        <p:spPr>
          <a:xfrm>
            <a:off x="1126922" y="3394003"/>
            <a:ext cx="5685412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เครื่องกำเนิดไฟฟ้า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Generator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BC3EA03F-8D99-4395-80A6-CD5ACA24DF22}"/>
              </a:ext>
            </a:extLst>
          </p:cNvPr>
          <p:cNvSpPr/>
          <p:nvPr/>
        </p:nvSpPr>
        <p:spPr>
          <a:xfrm>
            <a:off x="718549" y="3352208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th-TH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9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densers for Steam Power Plants | GE Steam Power">
            <a:extLst>
              <a:ext uri="{FF2B5EF4-FFF2-40B4-BE49-F238E27FC236}">
                <a16:creationId xmlns:a16="http://schemas.microsoft.com/office/drawing/2014/main" id="{1CDED009-458B-4DA5-9448-56E023C4F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5" r="23840"/>
          <a:stretch/>
        </p:blipFill>
        <p:spPr bwMode="auto">
          <a:xfrm>
            <a:off x="6551271" y="1884038"/>
            <a:ext cx="564072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3" y="1156070"/>
            <a:ext cx="6765257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เครื่องกำเนิดไอน้ำ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Steam Generator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EDBA3323-4DF9-4A7C-9AE3-45A844383496}"/>
              </a:ext>
            </a:extLst>
          </p:cNvPr>
          <p:cNvSpPr/>
          <p:nvPr/>
        </p:nvSpPr>
        <p:spPr>
          <a:xfrm>
            <a:off x="1126921" y="2295934"/>
            <a:ext cx="4073971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กังหัน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Turbine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9A994E99-DEE5-48AE-96FD-0948A912AF6A}"/>
              </a:ext>
            </a:extLst>
          </p:cNvPr>
          <p:cNvSpPr/>
          <p:nvPr/>
        </p:nvSpPr>
        <p:spPr>
          <a:xfrm>
            <a:off x="718549" y="2254139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441E8334-8959-4B00-B67C-ADECF2517BDB}"/>
              </a:ext>
            </a:extLst>
          </p:cNvPr>
          <p:cNvSpPr/>
          <p:nvPr/>
        </p:nvSpPr>
        <p:spPr>
          <a:xfrm>
            <a:off x="1126922" y="3394003"/>
            <a:ext cx="5685412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เครื่องกำเนิดไฟฟ้า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Generator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BC3EA03F-8D99-4395-80A6-CD5ACA24DF22}"/>
              </a:ext>
            </a:extLst>
          </p:cNvPr>
          <p:cNvSpPr/>
          <p:nvPr/>
        </p:nvSpPr>
        <p:spPr>
          <a:xfrm>
            <a:off x="718549" y="3352208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C202A7A-80BB-41D3-9D38-B94185FD4BD9}"/>
              </a:ext>
            </a:extLst>
          </p:cNvPr>
          <p:cNvSpPr/>
          <p:nvPr/>
        </p:nvSpPr>
        <p:spPr>
          <a:xfrm>
            <a:off x="1126922" y="4492072"/>
            <a:ext cx="5685412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เครื่องควบแน่น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Condenser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85320F04-0FEA-453B-98A4-D53665E7A0CF}"/>
              </a:ext>
            </a:extLst>
          </p:cNvPr>
          <p:cNvSpPr/>
          <p:nvPr/>
        </p:nvSpPr>
        <p:spPr>
          <a:xfrm>
            <a:off x="718549" y="4450277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th-TH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2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D74EEA1-863A-4E2F-AE13-175E6D3060C3}"/>
              </a:ext>
            </a:extLst>
          </p:cNvPr>
          <p:cNvSpPr/>
          <p:nvPr/>
        </p:nvSpPr>
        <p:spPr>
          <a:xfrm rot="5400000">
            <a:off x="5898184" y="46757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88C58-65D1-46B2-B1E3-371A48AB8242}"/>
              </a:ext>
            </a:extLst>
          </p:cNvPr>
          <p:cNvSpPr/>
          <p:nvPr/>
        </p:nvSpPr>
        <p:spPr>
          <a:xfrm rot="5400000">
            <a:off x="5898184" y="3444656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279A6-A94B-4CF2-9C0C-68B554126468}"/>
              </a:ext>
            </a:extLst>
          </p:cNvPr>
          <p:cNvSpPr/>
          <p:nvPr/>
        </p:nvSpPr>
        <p:spPr>
          <a:xfrm rot="5400000">
            <a:off x="5898185" y="2220094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6EC249-BF58-4F7E-A09B-3CAA686B7D8E}"/>
              </a:ext>
            </a:extLst>
          </p:cNvPr>
          <p:cNvSpPr/>
          <p:nvPr/>
        </p:nvSpPr>
        <p:spPr>
          <a:xfrm>
            <a:off x="4770538" y="2835941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22C45-C0D9-4DFE-9851-94F0FB62820E}"/>
              </a:ext>
            </a:extLst>
          </p:cNvPr>
          <p:cNvSpPr/>
          <p:nvPr/>
        </p:nvSpPr>
        <p:spPr>
          <a:xfrm rot="5400000">
            <a:off x="5898186" y="9905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8791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0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4586" y="1339332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ที่มาและความสำคัญ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75D6D-7433-4145-88FC-F2CEA3DAD181}"/>
              </a:ext>
            </a:extLst>
          </p:cNvPr>
          <p:cNvSpPr/>
          <p:nvPr/>
        </p:nvSpPr>
        <p:spPr>
          <a:xfrm>
            <a:off x="857777" y="2580442"/>
            <a:ext cx="3912761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ต้นตอพลังงานนิวเคลียร์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F9EB3-FDBE-49FD-AFEE-7346F7894C90}"/>
              </a:ext>
            </a:extLst>
          </p:cNvPr>
          <p:cNvSpPr/>
          <p:nvPr/>
        </p:nvSpPr>
        <p:spPr>
          <a:xfrm>
            <a:off x="5160304" y="2571298"/>
            <a:ext cx="1865528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ประเภท</a:t>
            </a:r>
            <a:endParaRPr lang="en-US" sz="4400" dirty="0"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4BA3-66E9-4D90-84EF-0D9D5DCCC879}"/>
              </a:ext>
            </a:extLst>
          </p:cNvPr>
          <p:cNvSpPr/>
          <p:nvPr/>
        </p:nvSpPr>
        <p:spPr>
          <a:xfrm>
            <a:off x="2814157" y="5018392"/>
            <a:ext cx="66221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ประเทศที่ใช้ไฟฟ้าจากโรงไฟฟ้านิวเคลียร์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1DD89-8113-4C33-A225-DB5D7297F012}"/>
              </a:ext>
            </a:extLst>
          </p:cNvPr>
          <p:cNvSpPr/>
          <p:nvPr/>
        </p:nvSpPr>
        <p:spPr>
          <a:xfrm>
            <a:off x="4600435" y="3793405"/>
            <a:ext cx="2985264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กากกัมมันตรังสี</a:t>
            </a:r>
            <a:endParaRPr lang="en-US" sz="4400" dirty="0"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C2C53-9FB7-4689-AEF8-EB46750E8D3F}"/>
              </a:ext>
            </a:extLst>
          </p:cNvPr>
          <p:cNvSpPr/>
          <p:nvPr/>
        </p:nvSpPr>
        <p:spPr>
          <a:xfrm>
            <a:off x="7415598" y="2654824"/>
            <a:ext cx="2844404" cy="66528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ข้อดีและข้อเสีย</a:t>
            </a:r>
            <a:endParaRPr lang="en-US" sz="4400" dirty="0"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CF934-83B7-4C3F-8200-419BCC5B3976}"/>
              </a:ext>
            </a:extLst>
          </p:cNvPr>
          <p:cNvSpPr/>
          <p:nvPr/>
        </p:nvSpPr>
        <p:spPr>
          <a:xfrm>
            <a:off x="7025832" y="2833602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3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โรงไฟฟ้าพลังงานนิวเคลียร์">
            <a:extLst>
              <a:ext uri="{FF2B5EF4-FFF2-40B4-BE49-F238E27FC236}">
                <a16:creationId xmlns:a16="http://schemas.microsoft.com/office/drawing/2014/main" id="{00179EC7-7476-4B39-8F87-104504F1E1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62" y="1269135"/>
            <a:ext cx="9254874" cy="479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ประเภท</a:t>
            </a:r>
            <a:endParaRPr lang="en-US" sz="4400" dirty="0"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6843D-3DBF-4A2E-83F1-6A306B3DFC34}"/>
              </a:ext>
            </a:extLst>
          </p:cNvPr>
          <p:cNvSpPr txBox="1"/>
          <p:nvPr/>
        </p:nvSpPr>
        <p:spPr>
          <a:xfrm>
            <a:off x="4622759" y="1057171"/>
            <a:ext cx="294648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cs typeface="+mj-cs"/>
              </a:rPr>
              <a:t>“</a:t>
            </a:r>
            <a:r>
              <a:rPr lang="th-TH" sz="3600" dirty="0">
                <a:cs typeface="+mj-cs"/>
              </a:rPr>
              <a:t>แบบน้ำ</a:t>
            </a:r>
            <a:r>
              <a:rPr lang="th-TH" sz="3600" dirty="0">
                <a:solidFill>
                  <a:srgbClr val="FF0000"/>
                </a:solidFill>
                <a:cs typeface="+mj-cs"/>
              </a:rPr>
              <a:t>ความดันสูง</a:t>
            </a:r>
            <a:r>
              <a:rPr lang="en-US" sz="3600" dirty="0"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A18020A-E407-48A4-9B9F-4D582F185E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53" y="1223589"/>
            <a:ext cx="9242483" cy="483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ประเภท</a:t>
            </a:r>
            <a:endParaRPr lang="en-US" sz="4400" dirty="0"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6843D-3DBF-4A2E-83F1-6A306B3DFC34}"/>
              </a:ext>
            </a:extLst>
          </p:cNvPr>
          <p:cNvSpPr txBox="1"/>
          <p:nvPr/>
        </p:nvSpPr>
        <p:spPr>
          <a:xfrm>
            <a:off x="5017944" y="885416"/>
            <a:ext cx="215611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cs typeface="+mj-cs"/>
              </a:rPr>
              <a:t>“</a:t>
            </a:r>
            <a:r>
              <a:rPr lang="th-TH" sz="3600" dirty="0">
                <a:cs typeface="+mj-cs"/>
              </a:rPr>
              <a:t>แบบน้ำ</a:t>
            </a:r>
            <a:r>
              <a:rPr lang="th-TH" sz="3600" dirty="0">
                <a:solidFill>
                  <a:srgbClr val="FF0000"/>
                </a:solidFill>
                <a:cs typeface="+mj-cs"/>
              </a:rPr>
              <a:t>เดือด</a:t>
            </a:r>
            <a:r>
              <a:rPr lang="en-US" sz="3600" dirty="0"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88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F31E8AD3-0A25-4959-A3CA-E06E72CB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36" y="1193235"/>
            <a:ext cx="10022923" cy="505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ประเภท</a:t>
            </a:r>
            <a:endParaRPr lang="en-US" sz="4400" dirty="0"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6843D-3DBF-4A2E-83F1-6A306B3DFC34}"/>
              </a:ext>
            </a:extLst>
          </p:cNvPr>
          <p:cNvSpPr txBox="1"/>
          <p:nvPr/>
        </p:nvSpPr>
        <p:spPr>
          <a:xfrm>
            <a:off x="4815376" y="870068"/>
            <a:ext cx="254344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cs typeface="+mj-cs"/>
              </a:rPr>
              <a:t>“</a:t>
            </a:r>
            <a:r>
              <a:rPr lang="th-TH" sz="3600" dirty="0">
                <a:cs typeface="+mj-cs"/>
              </a:rPr>
              <a:t>แบบ</a:t>
            </a:r>
            <a:r>
              <a:rPr lang="en-US" sz="3600" dirty="0">
                <a:solidFill>
                  <a:srgbClr val="FF0000"/>
                </a:solidFill>
                <a:cs typeface="+mj-cs"/>
              </a:rPr>
              <a:t>CANDU</a:t>
            </a:r>
            <a:r>
              <a:rPr lang="en-US" sz="3600" dirty="0"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67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D74EEA1-863A-4E2F-AE13-175E6D3060C3}"/>
              </a:ext>
            </a:extLst>
          </p:cNvPr>
          <p:cNvSpPr/>
          <p:nvPr/>
        </p:nvSpPr>
        <p:spPr>
          <a:xfrm rot="5400000">
            <a:off x="5898184" y="46757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88C58-65D1-46B2-B1E3-371A48AB8242}"/>
              </a:ext>
            </a:extLst>
          </p:cNvPr>
          <p:cNvSpPr/>
          <p:nvPr/>
        </p:nvSpPr>
        <p:spPr>
          <a:xfrm rot="5400000">
            <a:off x="5898184" y="3444656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279A6-A94B-4CF2-9C0C-68B554126468}"/>
              </a:ext>
            </a:extLst>
          </p:cNvPr>
          <p:cNvSpPr/>
          <p:nvPr/>
        </p:nvSpPr>
        <p:spPr>
          <a:xfrm rot="5400000">
            <a:off x="5898185" y="2220094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6EC249-BF58-4F7E-A09B-3CAA686B7D8E}"/>
              </a:ext>
            </a:extLst>
          </p:cNvPr>
          <p:cNvSpPr/>
          <p:nvPr/>
        </p:nvSpPr>
        <p:spPr>
          <a:xfrm>
            <a:off x="4770538" y="2835941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22C45-C0D9-4DFE-9851-94F0FB62820E}"/>
              </a:ext>
            </a:extLst>
          </p:cNvPr>
          <p:cNvSpPr/>
          <p:nvPr/>
        </p:nvSpPr>
        <p:spPr>
          <a:xfrm rot="5400000">
            <a:off x="5898186" y="9905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8791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0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4586" y="1339332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ที่มาและความสำคัญ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75D6D-7433-4145-88FC-F2CEA3DAD181}"/>
              </a:ext>
            </a:extLst>
          </p:cNvPr>
          <p:cNvSpPr/>
          <p:nvPr/>
        </p:nvSpPr>
        <p:spPr>
          <a:xfrm>
            <a:off x="857777" y="2580442"/>
            <a:ext cx="3912761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ต้นตอพลังงานนิวเคลียร์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F9EB3-FDBE-49FD-AFEE-7346F7894C90}"/>
              </a:ext>
            </a:extLst>
          </p:cNvPr>
          <p:cNvSpPr/>
          <p:nvPr/>
        </p:nvSpPr>
        <p:spPr>
          <a:xfrm>
            <a:off x="5160304" y="2571298"/>
            <a:ext cx="1865528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ประเภท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4BA3-66E9-4D90-84EF-0D9D5DCCC879}"/>
              </a:ext>
            </a:extLst>
          </p:cNvPr>
          <p:cNvSpPr/>
          <p:nvPr/>
        </p:nvSpPr>
        <p:spPr>
          <a:xfrm>
            <a:off x="2814157" y="5018392"/>
            <a:ext cx="66221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ประเทศที่ใช้ไฟฟ้าจากโรงไฟฟ้านิวเคลียร์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1DD89-8113-4C33-A225-DB5D7297F012}"/>
              </a:ext>
            </a:extLst>
          </p:cNvPr>
          <p:cNvSpPr/>
          <p:nvPr/>
        </p:nvSpPr>
        <p:spPr>
          <a:xfrm>
            <a:off x="4600435" y="3793405"/>
            <a:ext cx="2985264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กากกัมมันตรังสี</a:t>
            </a:r>
            <a:endParaRPr lang="en-US" sz="4400" dirty="0"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C2C53-9FB7-4689-AEF8-EB46750E8D3F}"/>
              </a:ext>
            </a:extLst>
          </p:cNvPr>
          <p:cNvSpPr/>
          <p:nvPr/>
        </p:nvSpPr>
        <p:spPr>
          <a:xfrm>
            <a:off x="7415598" y="2654824"/>
            <a:ext cx="2844404" cy="66528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ข้อดีและข้อเสีย</a:t>
            </a:r>
            <a:endParaRPr lang="en-US" sz="4400" dirty="0"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CF934-83B7-4C3F-8200-419BCC5B3976}"/>
              </a:ext>
            </a:extLst>
          </p:cNvPr>
          <p:cNvSpPr/>
          <p:nvPr/>
        </p:nvSpPr>
        <p:spPr>
          <a:xfrm>
            <a:off x="7025832" y="2833602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cs typeface="+mj-cs"/>
              </a:rPr>
              <a:t>ต้นตอพลังงานนิวเคลียร์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Uranium 235 | Empires &amp; Allies Wiki | Fandom">
            <a:extLst>
              <a:ext uri="{FF2B5EF4-FFF2-40B4-BE49-F238E27FC236}">
                <a16:creationId xmlns:a16="http://schemas.microsoft.com/office/drawing/2014/main" id="{96C63128-3DAC-4569-9843-77389B7EC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r="23617"/>
          <a:stretch/>
        </p:blipFill>
        <p:spPr bwMode="auto">
          <a:xfrm>
            <a:off x="7771667" y="1545323"/>
            <a:ext cx="420125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utunite (uranium Ore) From Vogtland, Germany Isolated On White.. Stock  Photo, Picture And Royalty Free Image. Image 121789397.">
            <a:extLst>
              <a:ext uri="{FF2B5EF4-FFF2-40B4-BE49-F238E27FC236}">
                <a16:creationId xmlns:a16="http://schemas.microsoft.com/office/drawing/2014/main" id="{D91D051F-EB4A-4B71-AC3A-CD7B40B60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r="9242"/>
          <a:stretch/>
        </p:blipFill>
        <p:spPr bwMode="auto">
          <a:xfrm>
            <a:off x="219075" y="1545323"/>
            <a:ext cx="4352925" cy="363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21128EB7-54A6-4DF2-976A-19569691A263}"/>
              </a:ext>
            </a:extLst>
          </p:cNvPr>
          <p:cNvSpPr/>
          <p:nvPr/>
        </p:nvSpPr>
        <p:spPr>
          <a:xfrm>
            <a:off x="4819650" y="1573090"/>
            <a:ext cx="2628900" cy="655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ngLiU_HKSCS-ExtB" panose="02020500000000000000" pitchFamily="18" charset="-120"/>
                <a:ea typeface="MingLiU_HKSCS-ExtB" panose="02020500000000000000" pitchFamily="18" charset="-120"/>
                <a:cs typeface="Hadassah Friedlaender" panose="020B0604020202020204" pitchFamily="18" charset="-79"/>
              </a:rPr>
              <a:t>Uranium-235</a:t>
            </a:r>
            <a:endParaRPr lang="th-TH" b="1" dirty="0"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1C14A0F-E176-4836-8DDF-79D1314D1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229" y="2445109"/>
            <a:ext cx="2371542" cy="25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cs typeface="+mj-cs"/>
              </a:rPr>
              <a:t>ต้นตอพลังงานนิวเคลียร์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6843D-3DBF-4A2E-83F1-6A306B3DFC34}"/>
              </a:ext>
            </a:extLst>
          </p:cNvPr>
          <p:cNvSpPr txBox="1"/>
          <p:nvPr/>
        </p:nvSpPr>
        <p:spPr>
          <a:xfrm>
            <a:off x="3243509" y="998248"/>
            <a:ext cx="572485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cs typeface="+mj-cs"/>
              </a:rPr>
              <a:t>“</a:t>
            </a:r>
            <a:r>
              <a:rPr lang="th-TH" sz="3600" dirty="0">
                <a:cs typeface="+mj-cs"/>
              </a:rPr>
              <a:t>ปฏิกิริยานิวเคลียร์แบบฟิชชัน </a:t>
            </a:r>
            <a:r>
              <a:rPr lang="en-US" sz="3600" dirty="0">
                <a:cs typeface="+mj-cs"/>
              </a:rPr>
              <a:t>(Fission)”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030FB-0A6E-41AA-8394-550A86C7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3" y="1969485"/>
            <a:ext cx="6349519" cy="3644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FFF7CF-A6F9-44E4-AD72-8FFE415D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315" y="2268948"/>
            <a:ext cx="5357574" cy="1007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4DDA5B91-5436-492A-BEC3-B87C712471BC}"/>
                  </a:ext>
                </a:extLst>
              </p:cNvPr>
              <p:cNvSpPr/>
              <p:nvPr/>
            </p:nvSpPr>
            <p:spPr>
              <a:xfrm>
                <a:off x="6554108" y="3759388"/>
                <a:ext cx="5225988" cy="1050995"/>
              </a:xfrm>
              <a:prstGeom prst="rect">
                <a:avLst/>
              </a:prstGeom>
              <a:solidFill>
                <a:srgbClr val="AEF4D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+</m:t>
                          </m:r>
                        </m:e>
                      </m:sPre>
                      <m:sPre>
                        <m:sPre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92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235</m:t>
                          </m:r>
                        </m:sup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𝑈</m:t>
                          </m:r>
                        </m:e>
                      </m:sPre>
                      <m:r>
                        <a:rPr lang="en-US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𝑌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2</m:t>
                      </m:r>
                      <m:sPre>
                        <m:sPre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𝑛</m:t>
                          </m:r>
                        </m:e>
                      </m:sPre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4DDA5B91-5436-492A-BEC3-B87C71247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08" y="3759388"/>
                <a:ext cx="5225988" cy="1050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0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2958612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6A7E4-8E79-47F0-A336-848D5C8F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โมเดล 3 มิติ 5">
                <a:extLst>
                  <a:ext uri="{FF2B5EF4-FFF2-40B4-BE49-F238E27FC236}">
                    <a16:creationId xmlns:a16="http://schemas.microsoft.com/office/drawing/2014/main" id="{CA0EB47C-6A14-41EC-9287-2DC680BBE7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7151829"/>
                  </p:ext>
                </p:extLst>
              </p:nvPr>
            </p:nvGraphicFramePr>
            <p:xfrm>
              <a:off x="462987" y="-411309"/>
              <a:ext cx="6748041" cy="65271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48041" cy="6527121"/>
                    </a:xfrm>
                    <a:prstGeom prst="rect">
                      <a:avLst/>
                    </a:prstGeom>
                    <a:noFill/>
                    <a:effectLst>
                      <a:glow rad="3810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m3d:spPr>
                  <am3d:camera>
                    <am3d:pos x="0" y="0" z="603969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01" d="1000000"/>
                    <am3d:preTrans dx="-7638334" dy="-33787" dz="35753243"/>
                    <am3d:scale>
                      <am3d:sx n="1000000" d="1000000"/>
                      <am3d:sy n="1000000" d="1000000"/>
                      <am3d:sz n="1000000" d="1000000"/>
                    </am3d:scale>
                    <am3d:rot ax="3522700" ay="2410935" az="28028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33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โมเดล 3 มิติ 5">
                <a:extLst>
                  <a:ext uri="{FF2B5EF4-FFF2-40B4-BE49-F238E27FC236}">
                    <a16:creationId xmlns:a16="http://schemas.microsoft.com/office/drawing/2014/main" id="{CA0EB47C-6A14-41EC-9287-2DC680BBE7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987" y="-411309"/>
                <a:ext cx="6748041" cy="6527121"/>
              </a:xfrm>
              <a:prstGeom prst="rect">
                <a:avLst/>
              </a:prstGeom>
              <a:noFill/>
              <a:effectLst>
                <a:glow rad="381000">
                  <a:schemeClr val="accent4">
                    <a:satMod val="175000"/>
                    <a:alpha val="40000"/>
                  </a:schemeClr>
                </a:glow>
              </a:effectLst>
            </p:spPr>
          </p:pic>
        </mc:Fallback>
      </mc:AlternateContent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3B47F804-91E8-4A3A-A638-774D784EF360}"/>
              </a:ext>
            </a:extLst>
          </p:cNvPr>
          <p:cNvSpPr/>
          <p:nvPr/>
        </p:nvSpPr>
        <p:spPr>
          <a:xfrm>
            <a:off x="7343775" y="0"/>
            <a:ext cx="4848225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509AF21-18C1-4879-B6EC-6C4AED40F44D}"/>
              </a:ext>
            </a:extLst>
          </p:cNvPr>
          <p:cNvSpPr/>
          <p:nvPr/>
        </p:nvSpPr>
        <p:spPr>
          <a:xfrm>
            <a:off x="9639300" y="0"/>
            <a:ext cx="25527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2ABB53B-64B1-4600-AD0A-2C00DB247B82}"/>
              </a:ext>
            </a:extLst>
          </p:cNvPr>
          <p:cNvSpPr txBox="1"/>
          <p:nvPr/>
        </p:nvSpPr>
        <p:spPr>
          <a:xfrm>
            <a:off x="7572978" y="271463"/>
            <a:ext cx="407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โรงไฟฟ้า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1CDC103-9EB0-4994-9CEB-6D1235915E8E}"/>
              </a:ext>
            </a:extLst>
          </p:cNvPr>
          <p:cNvSpPr txBox="1"/>
          <p:nvPr/>
        </p:nvSpPr>
        <p:spPr>
          <a:xfrm>
            <a:off x="9352516" y="1096924"/>
            <a:ext cx="407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พลังงาน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F33BF125-955B-4418-BBE9-B0DB0B7640F3}"/>
              </a:ext>
            </a:extLst>
          </p:cNvPr>
          <p:cNvSpPr txBox="1"/>
          <p:nvPr/>
        </p:nvSpPr>
        <p:spPr>
          <a:xfrm>
            <a:off x="8248047" y="2077411"/>
            <a:ext cx="407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rgbClr val="7030A0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นิวเคลียร์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97D1EBF-F7E0-4590-8801-7CEBA2C2CE4A}"/>
              </a:ext>
            </a:extLst>
          </p:cNvPr>
          <p:cNvSpPr/>
          <p:nvPr/>
        </p:nvSpPr>
        <p:spPr>
          <a:xfrm>
            <a:off x="7781925" y="3030381"/>
            <a:ext cx="4076700" cy="108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B4AAFC8-5525-4271-83A0-6909BB7699F2}"/>
              </a:ext>
            </a:extLst>
          </p:cNvPr>
          <p:cNvSpPr txBox="1"/>
          <p:nvPr/>
        </p:nvSpPr>
        <p:spPr>
          <a:xfrm>
            <a:off x="8457899" y="3230075"/>
            <a:ext cx="407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  <a:latin typeface="RSU" panose="02000506040000020003" pitchFamily="2" charset="-34"/>
                <a:cs typeface="RSU" panose="02000506040000020003" pitchFamily="2" charset="-34"/>
              </a:rPr>
              <a:t>Nuclear</a:t>
            </a:r>
            <a:endParaRPr lang="th-TH" sz="6600" dirty="0">
              <a:solidFill>
                <a:srgbClr val="7030A0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27054860-DDFC-420A-A727-7EA376CA1ECD}"/>
              </a:ext>
            </a:extLst>
          </p:cNvPr>
          <p:cNvSpPr txBox="1"/>
          <p:nvPr/>
        </p:nvSpPr>
        <p:spPr>
          <a:xfrm>
            <a:off x="7497812" y="4351198"/>
            <a:ext cx="407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Power</a:t>
            </a:r>
            <a:endParaRPr lang="th-TH" sz="66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D06737E8-3D89-4CC2-A40E-7F29977E5C7C}"/>
              </a:ext>
            </a:extLst>
          </p:cNvPr>
          <p:cNvSpPr txBox="1"/>
          <p:nvPr/>
        </p:nvSpPr>
        <p:spPr>
          <a:xfrm>
            <a:off x="9820275" y="5478541"/>
            <a:ext cx="407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Plant</a:t>
            </a:r>
            <a:endParaRPr lang="th-TH" sz="6600" dirty="0">
              <a:solidFill>
                <a:schemeClr val="bg1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354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D74EEA1-863A-4E2F-AE13-175E6D3060C3}"/>
              </a:ext>
            </a:extLst>
          </p:cNvPr>
          <p:cNvSpPr/>
          <p:nvPr/>
        </p:nvSpPr>
        <p:spPr>
          <a:xfrm rot="5400000">
            <a:off x="5898184" y="46757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88C58-65D1-46B2-B1E3-371A48AB8242}"/>
              </a:ext>
            </a:extLst>
          </p:cNvPr>
          <p:cNvSpPr/>
          <p:nvPr/>
        </p:nvSpPr>
        <p:spPr>
          <a:xfrm rot="5400000">
            <a:off x="5898184" y="3444656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279A6-A94B-4CF2-9C0C-68B554126468}"/>
              </a:ext>
            </a:extLst>
          </p:cNvPr>
          <p:cNvSpPr/>
          <p:nvPr/>
        </p:nvSpPr>
        <p:spPr>
          <a:xfrm rot="5400000">
            <a:off x="5898185" y="2220094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6EC249-BF58-4F7E-A09B-3CAA686B7D8E}"/>
              </a:ext>
            </a:extLst>
          </p:cNvPr>
          <p:cNvSpPr/>
          <p:nvPr/>
        </p:nvSpPr>
        <p:spPr>
          <a:xfrm>
            <a:off x="4770538" y="2835941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22C45-C0D9-4DFE-9851-94F0FB62820E}"/>
              </a:ext>
            </a:extLst>
          </p:cNvPr>
          <p:cNvSpPr/>
          <p:nvPr/>
        </p:nvSpPr>
        <p:spPr>
          <a:xfrm rot="5400000">
            <a:off x="5898186" y="9905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8791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0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4586" y="1339332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ที่มาและความสำคัญ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75D6D-7433-4145-88FC-F2CEA3DAD181}"/>
              </a:ext>
            </a:extLst>
          </p:cNvPr>
          <p:cNvSpPr/>
          <p:nvPr/>
        </p:nvSpPr>
        <p:spPr>
          <a:xfrm>
            <a:off x="857777" y="2580442"/>
            <a:ext cx="3912761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ต้นตอพลังงานนิวเคลียร์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F9EB3-FDBE-49FD-AFEE-7346F7894C90}"/>
              </a:ext>
            </a:extLst>
          </p:cNvPr>
          <p:cNvSpPr/>
          <p:nvPr/>
        </p:nvSpPr>
        <p:spPr>
          <a:xfrm>
            <a:off x="5160304" y="2571298"/>
            <a:ext cx="1865528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ประเภท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4BA3-66E9-4D90-84EF-0D9D5DCCC879}"/>
              </a:ext>
            </a:extLst>
          </p:cNvPr>
          <p:cNvSpPr/>
          <p:nvPr/>
        </p:nvSpPr>
        <p:spPr>
          <a:xfrm>
            <a:off x="2814157" y="5018392"/>
            <a:ext cx="66221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ประเทศที่ใช้ไฟฟ้าจากโรงไฟฟ้านิวเคลียร์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1DD89-8113-4C33-A225-DB5D7297F012}"/>
              </a:ext>
            </a:extLst>
          </p:cNvPr>
          <p:cNvSpPr/>
          <p:nvPr/>
        </p:nvSpPr>
        <p:spPr>
          <a:xfrm>
            <a:off x="4600435" y="3793405"/>
            <a:ext cx="2985264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กากกัมมันตรังสี</a:t>
            </a:r>
            <a:endParaRPr lang="en-US" sz="4400" dirty="0"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C2C53-9FB7-4689-AEF8-EB46750E8D3F}"/>
              </a:ext>
            </a:extLst>
          </p:cNvPr>
          <p:cNvSpPr/>
          <p:nvPr/>
        </p:nvSpPr>
        <p:spPr>
          <a:xfrm>
            <a:off x="7415598" y="2654824"/>
            <a:ext cx="2844404" cy="66528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ข้อดีและข้อเสีย</a:t>
            </a:r>
            <a:endParaRPr lang="en-US" sz="4400" dirty="0"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CF934-83B7-4C3F-8200-419BCC5B3976}"/>
              </a:ext>
            </a:extLst>
          </p:cNvPr>
          <p:cNvSpPr/>
          <p:nvPr/>
        </p:nvSpPr>
        <p:spPr>
          <a:xfrm>
            <a:off x="7025832" y="2833602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8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cs typeface="+mj-cs"/>
              </a:rPr>
              <a:t>ข้อดีและข้อเสีย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6843D-3DBF-4A2E-83F1-6A306B3DFC34}"/>
              </a:ext>
            </a:extLst>
          </p:cNvPr>
          <p:cNvSpPr txBox="1"/>
          <p:nvPr/>
        </p:nvSpPr>
        <p:spPr>
          <a:xfrm>
            <a:off x="735568" y="994441"/>
            <a:ext cx="1405268" cy="7694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dirty="0">
                <a:cs typeface="+mj-cs"/>
              </a:rPr>
              <a:t>“</a:t>
            </a:r>
            <a:r>
              <a:rPr lang="th-TH" sz="4400" dirty="0">
                <a:cs typeface="+mj-cs"/>
              </a:rPr>
              <a:t>ข้อดี</a:t>
            </a:r>
            <a:r>
              <a:rPr lang="en-US" sz="4400" dirty="0">
                <a:cs typeface="+mj-cs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51F02-8FCD-445B-B147-5169477E9D1D}"/>
              </a:ext>
            </a:extLst>
          </p:cNvPr>
          <p:cNvSpPr txBox="1"/>
          <p:nvPr/>
        </p:nvSpPr>
        <p:spPr>
          <a:xfrm>
            <a:off x="735568" y="1642071"/>
            <a:ext cx="5808479" cy="18158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dirty="0">
                <a:cs typeface="+mj-cs"/>
              </a:rPr>
              <a:t>1. ราคา</a:t>
            </a:r>
            <a:r>
              <a:rPr lang="th-TH" sz="2800" dirty="0">
                <a:solidFill>
                  <a:srgbClr val="FF0000"/>
                </a:solidFill>
                <a:cs typeface="+mj-cs"/>
              </a:rPr>
              <a:t>ไม่แพง </a:t>
            </a:r>
            <a:r>
              <a:rPr lang="th-TH" sz="2800" dirty="0">
                <a:cs typeface="+mj-cs"/>
              </a:rPr>
              <a:t>ถ้ามีการใช้มาก</a:t>
            </a:r>
          </a:p>
          <a:p>
            <a:r>
              <a:rPr lang="th-TH" sz="2800" dirty="0">
                <a:cs typeface="+mj-cs"/>
              </a:rPr>
              <a:t>2. เกือบจะเป็นทรัพยากรที่</a:t>
            </a:r>
            <a:r>
              <a:rPr lang="th-TH" sz="2800" dirty="0">
                <a:solidFill>
                  <a:srgbClr val="0070C0"/>
                </a:solidFill>
                <a:cs typeface="+mj-cs"/>
              </a:rPr>
              <a:t>ไม่จำกัด</a:t>
            </a:r>
            <a:r>
              <a:rPr lang="th-TH" sz="2800" dirty="0">
                <a:cs typeface="+mj-cs"/>
              </a:rPr>
              <a:t>จำนวน</a:t>
            </a:r>
          </a:p>
          <a:p>
            <a:r>
              <a:rPr lang="th-TH" sz="2800" dirty="0">
                <a:cs typeface="+mj-cs"/>
              </a:rPr>
              <a:t>     ถ้าใช้วิธี </a:t>
            </a:r>
            <a:r>
              <a:rPr lang="en-US" sz="2800" dirty="0">
                <a:solidFill>
                  <a:srgbClr val="FFC000"/>
                </a:solidFill>
                <a:cs typeface="+mj-cs"/>
              </a:rPr>
              <a:t>Reprocess</a:t>
            </a:r>
            <a:r>
              <a:rPr lang="en-US" sz="2800" dirty="0">
                <a:cs typeface="+mj-cs"/>
              </a:rPr>
              <a:t> </a:t>
            </a:r>
            <a:r>
              <a:rPr lang="th-TH" sz="2800" dirty="0">
                <a:cs typeface="+mj-cs"/>
              </a:rPr>
              <a:t>แท่งเชื้อ เพลิงนิวเคลียร์ใช้แล้ว</a:t>
            </a:r>
          </a:p>
          <a:p>
            <a:r>
              <a:rPr lang="th-TH" sz="2800" dirty="0">
                <a:cs typeface="+mj-cs"/>
              </a:rPr>
              <a:t>3. ไม่ก่อให้เกิด</a:t>
            </a:r>
            <a:r>
              <a:rPr lang="th-TH" sz="2800" dirty="0">
                <a:solidFill>
                  <a:srgbClr val="00B050"/>
                </a:solidFill>
                <a:cs typeface="+mj-cs"/>
              </a:rPr>
              <a:t>ปฏิกิริยาเรือนกระจก</a:t>
            </a:r>
            <a:endParaRPr lang="en-US" sz="2800" dirty="0">
              <a:solidFill>
                <a:srgbClr val="00B050"/>
              </a:solidFill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8ECE0-03BF-44E0-95C0-2895E0161222}"/>
              </a:ext>
            </a:extLst>
          </p:cNvPr>
          <p:cNvSpPr txBox="1"/>
          <p:nvPr/>
        </p:nvSpPr>
        <p:spPr>
          <a:xfrm>
            <a:off x="5251206" y="3529020"/>
            <a:ext cx="6106256" cy="224676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dirty="0">
                <a:cs typeface="+mj-cs"/>
              </a:rPr>
              <a:t>1.ต้องหา</a:t>
            </a:r>
            <a:r>
              <a:rPr lang="th-TH" sz="2800" dirty="0">
                <a:solidFill>
                  <a:srgbClr val="FF0000"/>
                </a:solidFill>
                <a:cs typeface="+mj-cs"/>
              </a:rPr>
              <a:t>ที่เก็บและจัดการกับแท่งเชื้อ</a:t>
            </a:r>
            <a:r>
              <a:rPr lang="th-TH" sz="2800" dirty="0">
                <a:solidFill>
                  <a:srgbClr val="FFC000"/>
                </a:solidFill>
                <a:cs typeface="+mj-cs"/>
              </a:rPr>
              <a:t> </a:t>
            </a:r>
            <a:r>
              <a:rPr lang="th-TH" sz="2800" dirty="0">
                <a:cs typeface="+mj-cs"/>
              </a:rPr>
              <a:t>เพลิงฯที่ใช้แล้ว</a:t>
            </a:r>
          </a:p>
          <a:p>
            <a:r>
              <a:rPr lang="th-TH" sz="2800" dirty="0">
                <a:cs typeface="+mj-cs"/>
              </a:rPr>
              <a:t>2. มีค่าใช้จ่ายในการปลดระวางหลัง เลิกใช้</a:t>
            </a:r>
          </a:p>
          <a:p>
            <a:r>
              <a:rPr lang="th-TH" sz="2800" dirty="0">
                <a:cs typeface="+mj-cs"/>
              </a:rPr>
              <a:t>3. นำกลับมา</a:t>
            </a:r>
            <a:r>
              <a:rPr lang="th-TH" sz="2800" dirty="0">
                <a:solidFill>
                  <a:srgbClr val="0070C0"/>
                </a:solidFill>
                <a:cs typeface="+mj-cs"/>
              </a:rPr>
              <a:t>ใช้ใหม่ไม่ได้</a:t>
            </a:r>
          </a:p>
          <a:p>
            <a:r>
              <a:rPr lang="th-TH" sz="2800" dirty="0">
                <a:cs typeface="+mj-cs"/>
              </a:rPr>
              <a:t>4.เสี่ยงต่อการเกิด</a:t>
            </a:r>
            <a:r>
              <a:rPr lang="th-TH" sz="2800" dirty="0">
                <a:solidFill>
                  <a:srgbClr val="FF0000"/>
                </a:solidFill>
                <a:cs typeface="+mj-cs"/>
              </a:rPr>
              <a:t>อุบัติเหตุ</a:t>
            </a:r>
          </a:p>
          <a:p>
            <a:r>
              <a:rPr lang="th-TH" sz="2800" dirty="0">
                <a:cs typeface="+mj-cs"/>
              </a:rPr>
              <a:t>5.ต้องใช้เงิน</a:t>
            </a:r>
            <a:r>
              <a:rPr lang="th-TH" sz="2800" dirty="0">
                <a:solidFill>
                  <a:srgbClr val="002060"/>
                </a:solidFill>
                <a:cs typeface="+mj-cs"/>
              </a:rPr>
              <a:t>ลงทุนในการก่อสร้างสูง</a:t>
            </a:r>
            <a:endParaRPr lang="en-US" sz="2800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D8DFE-AD18-4B10-8A39-1F1D217250CB}"/>
              </a:ext>
            </a:extLst>
          </p:cNvPr>
          <p:cNvSpPr txBox="1"/>
          <p:nvPr/>
        </p:nvSpPr>
        <p:spPr>
          <a:xfrm>
            <a:off x="9697915" y="2759579"/>
            <a:ext cx="1659547" cy="7694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dirty="0">
                <a:cs typeface="+mj-cs"/>
              </a:rPr>
              <a:t>“</a:t>
            </a:r>
            <a:r>
              <a:rPr lang="th-TH" sz="4400" dirty="0">
                <a:cs typeface="+mj-cs"/>
              </a:rPr>
              <a:t>ข้อเสีย</a:t>
            </a:r>
            <a:r>
              <a:rPr lang="en-US" sz="4400" dirty="0">
                <a:cs typeface="+mj-cs"/>
              </a:rPr>
              <a:t>”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4A124F50-79EE-4075-B656-3457268EF61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227" y="1763882"/>
            <a:ext cx="706646" cy="67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21744616-8844-4F43-AB5C-2A62F37DDA8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47" y="1757564"/>
            <a:ext cx="1112027" cy="1083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สัญลักษณ์ &quot;ไม่อนุญาต&quot; 15">
            <a:extLst>
              <a:ext uri="{FF2B5EF4-FFF2-40B4-BE49-F238E27FC236}">
                <a16:creationId xmlns:a16="http://schemas.microsoft.com/office/drawing/2014/main" id="{E4BFCC4D-10B8-48F7-9C2C-B99362E903E9}"/>
              </a:ext>
            </a:extLst>
          </p:cNvPr>
          <p:cNvSpPr/>
          <p:nvPr/>
        </p:nvSpPr>
        <p:spPr>
          <a:xfrm>
            <a:off x="9697915" y="1609577"/>
            <a:ext cx="1067897" cy="1008567"/>
          </a:xfrm>
          <a:prstGeom prst="noSmoking">
            <a:avLst>
              <a:gd name="adj" fmla="val 74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8927B99A-1411-420C-9262-020CE406D0C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57" y="1721120"/>
            <a:ext cx="1112027" cy="97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215E3BE2-F1D7-4918-9A73-65112CDF79E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36" y="4105583"/>
            <a:ext cx="1185331" cy="112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F066197-3888-4A7D-9B8C-A7BF3A24C7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" y="4185859"/>
            <a:ext cx="1105541" cy="112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56E43F84-E8A3-43F6-A1A9-556F54418ED1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48" y="4169445"/>
            <a:ext cx="1101895" cy="1046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68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D74EEA1-863A-4E2F-AE13-175E6D3060C3}"/>
              </a:ext>
            </a:extLst>
          </p:cNvPr>
          <p:cNvSpPr/>
          <p:nvPr/>
        </p:nvSpPr>
        <p:spPr>
          <a:xfrm rot="5400000">
            <a:off x="5898184" y="46757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88C58-65D1-46B2-B1E3-371A48AB8242}"/>
              </a:ext>
            </a:extLst>
          </p:cNvPr>
          <p:cNvSpPr/>
          <p:nvPr/>
        </p:nvSpPr>
        <p:spPr>
          <a:xfrm rot="5400000">
            <a:off x="5898184" y="3444656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279A6-A94B-4CF2-9C0C-68B554126468}"/>
              </a:ext>
            </a:extLst>
          </p:cNvPr>
          <p:cNvSpPr/>
          <p:nvPr/>
        </p:nvSpPr>
        <p:spPr>
          <a:xfrm rot="5400000">
            <a:off x="5898185" y="2220094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6EC249-BF58-4F7E-A09B-3CAA686B7D8E}"/>
              </a:ext>
            </a:extLst>
          </p:cNvPr>
          <p:cNvSpPr/>
          <p:nvPr/>
        </p:nvSpPr>
        <p:spPr>
          <a:xfrm>
            <a:off x="4770538" y="2835941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22C45-C0D9-4DFE-9851-94F0FB62820E}"/>
              </a:ext>
            </a:extLst>
          </p:cNvPr>
          <p:cNvSpPr/>
          <p:nvPr/>
        </p:nvSpPr>
        <p:spPr>
          <a:xfrm rot="5400000">
            <a:off x="5898186" y="9905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8791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0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4586" y="1339332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ที่มาและความสำคัญ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75D6D-7433-4145-88FC-F2CEA3DAD181}"/>
              </a:ext>
            </a:extLst>
          </p:cNvPr>
          <p:cNvSpPr/>
          <p:nvPr/>
        </p:nvSpPr>
        <p:spPr>
          <a:xfrm>
            <a:off x="857777" y="2580442"/>
            <a:ext cx="3912761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ต้นตอพลังงานนิวเคลียร์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F9EB3-FDBE-49FD-AFEE-7346F7894C90}"/>
              </a:ext>
            </a:extLst>
          </p:cNvPr>
          <p:cNvSpPr/>
          <p:nvPr/>
        </p:nvSpPr>
        <p:spPr>
          <a:xfrm>
            <a:off x="5160304" y="2571298"/>
            <a:ext cx="1865528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ประเภท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4BA3-66E9-4D90-84EF-0D9D5DCCC879}"/>
              </a:ext>
            </a:extLst>
          </p:cNvPr>
          <p:cNvSpPr/>
          <p:nvPr/>
        </p:nvSpPr>
        <p:spPr>
          <a:xfrm>
            <a:off x="2814157" y="5018392"/>
            <a:ext cx="66221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ประเทศที่ใช้ไฟฟ้าจากโรงไฟฟ้านิวเคลียร์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1DD89-8113-4C33-A225-DB5D7297F012}"/>
              </a:ext>
            </a:extLst>
          </p:cNvPr>
          <p:cNvSpPr/>
          <p:nvPr/>
        </p:nvSpPr>
        <p:spPr>
          <a:xfrm>
            <a:off x="4600435" y="3793405"/>
            <a:ext cx="2985264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กากกัมมันตรังสี</a:t>
            </a:r>
            <a:endParaRPr lang="en-US" sz="4400" dirty="0"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C2C53-9FB7-4689-AEF8-EB46750E8D3F}"/>
              </a:ext>
            </a:extLst>
          </p:cNvPr>
          <p:cNvSpPr/>
          <p:nvPr/>
        </p:nvSpPr>
        <p:spPr>
          <a:xfrm>
            <a:off x="7415598" y="2654824"/>
            <a:ext cx="2844404" cy="66528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ข้อดีและข้อเสีย</a:t>
            </a:r>
            <a:endParaRPr lang="en-US" sz="4400" strike="sngStrike" dirty="0"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CF934-83B7-4C3F-8200-419BCC5B3976}"/>
              </a:ext>
            </a:extLst>
          </p:cNvPr>
          <p:cNvSpPr/>
          <p:nvPr/>
        </p:nvSpPr>
        <p:spPr>
          <a:xfrm>
            <a:off x="7025832" y="2833602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1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cs typeface="+mj-cs"/>
              </a:rPr>
              <a:t>กากกัมมันตรังสี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21E2-7AE9-4E2E-AA81-C7ECA0B4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97802"/>
            <a:ext cx="4116540" cy="63978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DB018-9998-4C03-8682-C173EBEE45EC}"/>
              </a:ext>
            </a:extLst>
          </p:cNvPr>
          <p:cNvSpPr txBox="1"/>
          <p:nvPr/>
        </p:nvSpPr>
        <p:spPr>
          <a:xfrm>
            <a:off x="4827802" y="1888042"/>
            <a:ext cx="6609343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กากกัมมันตรังสี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เหล่านี้ จะถูกทำให้มีปริมาตรลดลงและเก็บไว้ให้สลายตัวไปจนกระทั่งมีระดับรังสี</a:t>
            </a:r>
            <a:r>
              <a:rPr lang="th-TH" sz="2800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เท่ากับธรรมชาติ</a:t>
            </a:r>
            <a:endParaRPr lang="en-US" sz="2800" dirty="0">
              <a:solidFill>
                <a:srgbClr val="00B05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8F7CB-3BE4-4289-BA9B-B86EB09C9802}"/>
              </a:ext>
            </a:extLst>
          </p:cNvPr>
          <p:cNvSpPr txBox="1"/>
          <p:nvPr/>
        </p:nvSpPr>
        <p:spPr>
          <a:xfrm>
            <a:off x="4827802" y="3792089"/>
            <a:ext cx="6609343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dirty="0">
                <a:solidFill>
                  <a:srgbClr val="FF0000"/>
                </a:solidFill>
                <a:cs typeface="+mj-cs"/>
              </a:rPr>
              <a:t>กากกัมมันตรังสี</a:t>
            </a:r>
            <a:r>
              <a:rPr lang="th-TH" sz="2800" dirty="0">
                <a:cs typeface="+mj-cs"/>
              </a:rPr>
              <a:t>บางชนิดซึ่งมีอายุยาวนานเป็น</a:t>
            </a:r>
            <a:r>
              <a:rPr lang="th-TH" sz="2800" dirty="0">
                <a:solidFill>
                  <a:srgbClr val="00B050"/>
                </a:solidFill>
                <a:cs typeface="+mj-cs"/>
              </a:rPr>
              <a:t>หมื่นปี </a:t>
            </a:r>
            <a:r>
              <a:rPr lang="th-TH" sz="2800" dirty="0">
                <a:cs typeface="+mj-cs"/>
              </a:rPr>
              <a:t>จำเป็นต้องมีแผนงานที่จะหาสถานที่</a:t>
            </a:r>
            <a:r>
              <a:rPr lang="th-TH" sz="2800" dirty="0">
                <a:solidFill>
                  <a:srgbClr val="0070C0"/>
                </a:solidFill>
                <a:cs typeface="+mj-cs"/>
              </a:rPr>
              <a:t>เก็บถาวร</a:t>
            </a:r>
            <a:r>
              <a:rPr lang="th-TH" sz="2800" dirty="0">
                <a:cs typeface="+mj-cs"/>
              </a:rPr>
              <a:t> เพื่อป้องกัน</a:t>
            </a:r>
            <a:r>
              <a:rPr lang="th-TH" sz="2800" dirty="0">
                <a:solidFill>
                  <a:srgbClr val="FF0000"/>
                </a:solidFill>
                <a:cs typeface="+mj-cs"/>
              </a:rPr>
              <a:t>ปัญหาต่อสิ่งแวดล้อม</a:t>
            </a:r>
            <a:r>
              <a:rPr lang="th-TH" sz="2800" dirty="0">
                <a:cs typeface="+mj-cs"/>
              </a:rPr>
              <a:t>ในอนาคต</a:t>
            </a:r>
            <a:endParaRPr lang="en-US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379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D74EEA1-863A-4E2F-AE13-175E6D3060C3}"/>
              </a:ext>
            </a:extLst>
          </p:cNvPr>
          <p:cNvSpPr/>
          <p:nvPr/>
        </p:nvSpPr>
        <p:spPr>
          <a:xfrm rot="5400000">
            <a:off x="5898184" y="46757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88C58-65D1-46B2-B1E3-371A48AB8242}"/>
              </a:ext>
            </a:extLst>
          </p:cNvPr>
          <p:cNvSpPr/>
          <p:nvPr/>
        </p:nvSpPr>
        <p:spPr>
          <a:xfrm rot="5400000">
            <a:off x="5898184" y="3444656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279A6-A94B-4CF2-9C0C-68B554126468}"/>
              </a:ext>
            </a:extLst>
          </p:cNvPr>
          <p:cNvSpPr/>
          <p:nvPr/>
        </p:nvSpPr>
        <p:spPr>
          <a:xfrm rot="5400000">
            <a:off x="5898185" y="2220094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6EC249-BF58-4F7E-A09B-3CAA686B7D8E}"/>
              </a:ext>
            </a:extLst>
          </p:cNvPr>
          <p:cNvSpPr/>
          <p:nvPr/>
        </p:nvSpPr>
        <p:spPr>
          <a:xfrm>
            <a:off x="4770538" y="2835941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22C45-C0D9-4DFE-9851-94F0FB62820E}"/>
              </a:ext>
            </a:extLst>
          </p:cNvPr>
          <p:cNvSpPr/>
          <p:nvPr/>
        </p:nvSpPr>
        <p:spPr>
          <a:xfrm rot="5400000">
            <a:off x="5898186" y="9905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8791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0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4586" y="1339332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ที่มาและความสำคัญ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75D6D-7433-4145-88FC-F2CEA3DAD181}"/>
              </a:ext>
            </a:extLst>
          </p:cNvPr>
          <p:cNvSpPr/>
          <p:nvPr/>
        </p:nvSpPr>
        <p:spPr>
          <a:xfrm>
            <a:off x="857777" y="2580442"/>
            <a:ext cx="3912761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ต้นตอพลังงานนิวเคลียร์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F9EB3-FDBE-49FD-AFEE-7346F7894C90}"/>
              </a:ext>
            </a:extLst>
          </p:cNvPr>
          <p:cNvSpPr/>
          <p:nvPr/>
        </p:nvSpPr>
        <p:spPr>
          <a:xfrm>
            <a:off x="5160304" y="2571298"/>
            <a:ext cx="1865528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ประเภท</a:t>
            </a:r>
            <a:endParaRPr lang="en-US" sz="4400" strike="sngStrike" dirty="0"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4BA3-66E9-4D90-84EF-0D9D5DCCC879}"/>
              </a:ext>
            </a:extLst>
          </p:cNvPr>
          <p:cNvSpPr/>
          <p:nvPr/>
        </p:nvSpPr>
        <p:spPr>
          <a:xfrm>
            <a:off x="2814157" y="5018392"/>
            <a:ext cx="66221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ประเทศที่ใช้ไฟฟ้าจากโรงไฟฟ้านิวเคลียร์</a:t>
            </a:r>
            <a:endParaRPr lang="en-US" sz="4400" dirty="0"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1DD89-8113-4C33-A225-DB5D7297F012}"/>
              </a:ext>
            </a:extLst>
          </p:cNvPr>
          <p:cNvSpPr/>
          <p:nvPr/>
        </p:nvSpPr>
        <p:spPr>
          <a:xfrm>
            <a:off x="4600435" y="3793405"/>
            <a:ext cx="2985264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กากกัมมันตรังสี</a:t>
            </a:r>
            <a:endParaRPr lang="en-US" sz="4400" strike="sngStrike" dirty="0"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C2C53-9FB7-4689-AEF8-EB46750E8D3F}"/>
              </a:ext>
            </a:extLst>
          </p:cNvPr>
          <p:cNvSpPr/>
          <p:nvPr/>
        </p:nvSpPr>
        <p:spPr>
          <a:xfrm>
            <a:off x="7415598" y="2654824"/>
            <a:ext cx="2844404" cy="66528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strike="sngStrike" dirty="0">
                <a:cs typeface="+mj-cs"/>
              </a:rPr>
              <a:t>ข้อดีและข้อเสีย</a:t>
            </a:r>
            <a:endParaRPr lang="en-US" sz="4400" strike="sngStrike" dirty="0"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CF934-83B7-4C3F-8200-419BCC5B3976}"/>
              </a:ext>
            </a:extLst>
          </p:cNvPr>
          <p:cNvSpPr/>
          <p:nvPr/>
        </p:nvSpPr>
        <p:spPr>
          <a:xfrm>
            <a:off x="7025832" y="2833602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161E3B-0659-44AC-8DCB-8A5E2AD1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58" y="1495606"/>
            <a:ext cx="9642546" cy="3812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3196542" y="-2"/>
            <a:ext cx="5798917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cs typeface="+mj-cs"/>
              </a:rPr>
              <a:t>ประเทศที่ใช้ไฟฟ้าจากโรงไฟฟ้านิวเคลียร์</a:t>
            </a:r>
          </a:p>
        </p:txBody>
      </p:sp>
    </p:spTree>
    <p:extLst>
      <p:ext uri="{BB962C8B-B14F-4D97-AF65-F5344CB8AC3E}">
        <p14:creationId xmlns:p14="http://schemas.microsoft.com/office/powerpoint/2010/main" val="395665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D74EEA1-863A-4E2F-AE13-175E6D3060C3}"/>
              </a:ext>
            </a:extLst>
          </p:cNvPr>
          <p:cNvSpPr/>
          <p:nvPr/>
        </p:nvSpPr>
        <p:spPr>
          <a:xfrm rot="5400000">
            <a:off x="5898184" y="46757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988C58-65D1-46B2-B1E3-371A48AB8242}"/>
              </a:ext>
            </a:extLst>
          </p:cNvPr>
          <p:cNvSpPr/>
          <p:nvPr/>
        </p:nvSpPr>
        <p:spPr>
          <a:xfrm rot="5400000">
            <a:off x="5898184" y="3444656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279A6-A94B-4CF2-9C0C-68B554126468}"/>
              </a:ext>
            </a:extLst>
          </p:cNvPr>
          <p:cNvSpPr/>
          <p:nvPr/>
        </p:nvSpPr>
        <p:spPr>
          <a:xfrm rot="5400000">
            <a:off x="5898185" y="2220094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6EC249-BF58-4F7E-A09B-3CAA686B7D8E}"/>
              </a:ext>
            </a:extLst>
          </p:cNvPr>
          <p:cNvSpPr/>
          <p:nvPr/>
        </p:nvSpPr>
        <p:spPr>
          <a:xfrm>
            <a:off x="4770538" y="2835941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22C45-C0D9-4DFE-9851-94F0FB62820E}"/>
              </a:ext>
            </a:extLst>
          </p:cNvPr>
          <p:cNvSpPr/>
          <p:nvPr/>
        </p:nvSpPr>
        <p:spPr>
          <a:xfrm rot="5400000">
            <a:off x="5898186" y="990585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8791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0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325313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4586" y="1339332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ที่มาและความสำคัญ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75D6D-7433-4145-88FC-F2CEA3DAD181}"/>
              </a:ext>
            </a:extLst>
          </p:cNvPr>
          <p:cNvSpPr/>
          <p:nvPr/>
        </p:nvSpPr>
        <p:spPr>
          <a:xfrm>
            <a:off x="857777" y="2580442"/>
            <a:ext cx="3912761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ต้นตอพลังงานนิวเคลียร์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F9EB3-FDBE-49FD-AFEE-7346F7894C90}"/>
              </a:ext>
            </a:extLst>
          </p:cNvPr>
          <p:cNvSpPr/>
          <p:nvPr/>
        </p:nvSpPr>
        <p:spPr>
          <a:xfrm>
            <a:off x="5160304" y="2571298"/>
            <a:ext cx="1865528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74BA3-66E9-4D90-84EF-0D9D5DCCC879}"/>
              </a:ext>
            </a:extLst>
          </p:cNvPr>
          <p:cNvSpPr/>
          <p:nvPr/>
        </p:nvSpPr>
        <p:spPr>
          <a:xfrm>
            <a:off x="2814157" y="5018392"/>
            <a:ext cx="66221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ประเทศที่ใช้ไฟฟ้าจากโรงไฟฟ้านิวเคลียร์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81DD89-8113-4C33-A225-DB5D7297F012}"/>
              </a:ext>
            </a:extLst>
          </p:cNvPr>
          <p:cNvSpPr/>
          <p:nvPr/>
        </p:nvSpPr>
        <p:spPr>
          <a:xfrm>
            <a:off x="4600435" y="3793405"/>
            <a:ext cx="2985264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กากกัมมันตรังสี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FC2C53-9FB7-4689-AEF8-EB46750E8D3F}"/>
              </a:ext>
            </a:extLst>
          </p:cNvPr>
          <p:cNvSpPr/>
          <p:nvPr/>
        </p:nvSpPr>
        <p:spPr>
          <a:xfrm>
            <a:off x="7415598" y="2654824"/>
            <a:ext cx="2844404" cy="66528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ข้อดีและข้อเสีย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CF934-83B7-4C3F-8200-419BCC5B3976}"/>
              </a:ext>
            </a:extLst>
          </p:cNvPr>
          <p:cNvSpPr/>
          <p:nvPr/>
        </p:nvSpPr>
        <p:spPr>
          <a:xfrm>
            <a:off x="7025832" y="2833602"/>
            <a:ext cx="389766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458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 animBg="1"/>
      <p:bldP spid="27" grpId="0" animBg="1"/>
      <p:bldP spid="24" grpId="0" animBg="1"/>
      <p:bldP spid="2" grpId="0" animBg="1"/>
      <p:bldP spid="3" grpId="0" animBg="1"/>
      <p:bldP spid="7" grpId="0" animBg="1"/>
      <p:bldP spid="11" grpId="0" animBg="1"/>
      <p:bldP spid="13" grpId="0" animBg="1"/>
      <p:bldP spid="19" grpId="0" animBg="1"/>
      <p:bldP spid="21" grpId="0" animBg="1"/>
      <p:bldP spid="23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457516" y="0"/>
            <a:ext cx="3276966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ที่มาและความสำคัญ</a:t>
            </a:r>
            <a:endParaRPr lang="en-US" sz="4400" dirty="0"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6843D-3DBF-4A2E-83F1-6A306B3DFC34}"/>
              </a:ext>
            </a:extLst>
          </p:cNvPr>
          <p:cNvSpPr txBox="1"/>
          <p:nvPr/>
        </p:nvSpPr>
        <p:spPr>
          <a:xfrm>
            <a:off x="3691712" y="1069726"/>
            <a:ext cx="48085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cs typeface="+mj-cs"/>
              </a:rPr>
              <a:t>“</a:t>
            </a:r>
            <a:r>
              <a:rPr lang="th-TH" sz="3600" dirty="0">
                <a:cs typeface="+mj-cs"/>
              </a:rPr>
              <a:t>ไม่มีแหล่งพลังงานใดที่</a:t>
            </a:r>
            <a:r>
              <a:rPr lang="th-TH" sz="3600" dirty="0">
                <a:solidFill>
                  <a:srgbClr val="FF0000"/>
                </a:solidFill>
                <a:cs typeface="+mj-cs"/>
              </a:rPr>
              <a:t>ไม่มีมลพิษ</a:t>
            </a:r>
            <a:r>
              <a:rPr lang="en-US" sz="3600" dirty="0">
                <a:cs typeface="+mj-cs"/>
              </a:rPr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1C43E-ABFD-4FF9-AC49-90954552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7" y="2021885"/>
            <a:ext cx="2574853" cy="1627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165B7-FE4B-4EEF-82B5-DA5B721716C7}"/>
              </a:ext>
            </a:extLst>
          </p:cNvPr>
          <p:cNvSpPr txBox="1"/>
          <p:nvPr/>
        </p:nvSpPr>
        <p:spPr>
          <a:xfrm>
            <a:off x="1072175" y="3747927"/>
            <a:ext cx="135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การใช้น้ำมัน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82DA2-B49B-46CC-8CFC-668685F7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088" y="2011330"/>
            <a:ext cx="2574853" cy="1627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D471-5731-42B6-B197-20A7787D5776}"/>
              </a:ext>
            </a:extLst>
          </p:cNvPr>
          <p:cNvSpPr txBox="1"/>
          <p:nvPr/>
        </p:nvSpPr>
        <p:spPr>
          <a:xfrm>
            <a:off x="3555382" y="3722957"/>
            <a:ext cx="205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การใช้ก๊าซธรรมชาติ</a:t>
            </a:r>
            <a:endParaRPr 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CF53E-494E-4194-A1B5-658BF4C12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39" y="2023446"/>
            <a:ext cx="2574853" cy="1624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90041-0240-4F91-AD2E-A29F4B618CD0}"/>
              </a:ext>
            </a:extLst>
          </p:cNvPr>
          <p:cNvSpPr txBox="1"/>
          <p:nvPr/>
        </p:nvSpPr>
        <p:spPr>
          <a:xfrm>
            <a:off x="6857230" y="3722873"/>
            <a:ext cx="1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การใช้ลิกไนต์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F32E-B37B-4877-8FC8-6711D78C8C10}"/>
              </a:ext>
            </a:extLst>
          </p:cNvPr>
          <p:cNvSpPr txBox="1"/>
          <p:nvPr/>
        </p:nvSpPr>
        <p:spPr>
          <a:xfrm>
            <a:off x="9711324" y="3747927"/>
            <a:ext cx="1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การใช้พลังน้ำ</a:t>
            </a:r>
            <a:endParaRPr lang="en-US" sz="2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962CA2-F5F3-43E7-A901-22EA87AB0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5390" y="2017576"/>
            <a:ext cx="2574853" cy="16240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AF690D0-4811-4445-BC50-3850C47C90EE}"/>
              </a:ext>
            </a:extLst>
          </p:cNvPr>
          <p:cNvSpPr txBox="1"/>
          <p:nvPr/>
        </p:nvSpPr>
        <p:spPr>
          <a:xfrm>
            <a:off x="481627" y="4470572"/>
            <a:ext cx="11248616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thaiDist"/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หากว่าอนาคตอีก 10-12 ปีข้างหน้า พลังงานพื้นฐานซึ่งได้แก่ น้ำมัน ก๊าซธรรมชาติ พลังน้ำ หายากขึ้น </a:t>
            </a:r>
            <a:r>
              <a:rPr lang="th-TH" sz="24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โรงไฟฟ้านิวเคลียร์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ึงน่าจะเป็นเป้าหมายหรือทางเลือกสุดท้ายที่สามารถเป็นแหล่งพลังงานทดแทนเชื้อเพลิงฟอสซิลได้เป็นอย่างดี 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454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actor pressure vessel installed into first unit of Belarusian nuclear  power plant">
            <a:extLst>
              <a:ext uri="{FF2B5EF4-FFF2-40B4-BE49-F238E27FC236}">
                <a16:creationId xmlns:a16="http://schemas.microsoft.com/office/drawing/2014/main" id="{EF1BBE01-B7C7-46CF-970A-BF3B50B0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8" y="2217573"/>
            <a:ext cx="6856007" cy="38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ART reactor vessel assembly. | Download Scientific Diagram">
            <a:extLst>
              <a:ext uri="{FF2B5EF4-FFF2-40B4-BE49-F238E27FC236}">
                <a16:creationId xmlns:a16="http://schemas.microsoft.com/office/drawing/2014/main" id="{D4EAC2A3-F9E2-4739-BB6B-6D0706F9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41" y="1156818"/>
            <a:ext cx="4037652" cy="49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4" y="1156070"/>
            <a:ext cx="5325674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ถังปฏิกรณ์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Reactor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vessel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th-TH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4" y="1156070"/>
            <a:ext cx="5325674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ถังปฏิกรณ์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Reactor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vessel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78A6ADC-C8C3-4585-9797-1FBCC6956225}"/>
              </a:ext>
            </a:extLst>
          </p:cNvPr>
          <p:cNvSpPr/>
          <p:nvPr/>
        </p:nvSpPr>
        <p:spPr>
          <a:xfrm>
            <a:off x="1538420" y="2354045"/>
            <a:ext cx="5325674" cy="727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แท่งเชื้อเพลิง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Fuel Elements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pic>
        <p:nvPicPr>
          <p:cNvPr id="15" name="Picture 2" descr="Nuclear Fuel Bundle Stock Photo - Download Image Now - iStock">
            <a:extLst>
              <a:ext uri="{FF2B5EF4-FFF2-40B4-BE49-F238E27FC236}">
                <a16:creationId xmlns:a16="http://schemas.microsoft.com/office/drawing/2014/main" id="{991FD6C0-E1A6-47B0-BFA9-85CE8DD5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3" y="1762701"/>
            <a:ext cx="4615894" cy="34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1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4" y="1156070"/>
            <a:ext cx="5325674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ถังปฏิกรณ์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Reactor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vessel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78A6ADC-C8C3-4585-9797-1FBCC6956225}"/>
              </a:ext>
            </a:extLst>
          </p:cNvPr>
          <p:cNvSpPr/>
          <p:nvPr/>
        </p:nvSpPr>
        <p:spPr>
          <a:xfrm>
            <a:off x="1538420" y="2354045"/>
            <a:ext cx="5325674" cy="727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แท่งเชื้อเพลิง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Fuel Elements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86E3979-A979-4FDF-BE14-66EF9772109D}"/>
              </a:ext>
            </a:extLst>
          </p:cNvPr>
          <p:cNvSpPr/>
          <p:nvPr/>
        </p:nvSpPr>
        <p:spPr>
          <a:xfrm>
            <a:off x="1538420" y="3339115"/>
            <a:ext cx="5325674" cy="727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แท่งควบคุม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Control rods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pic>
        <p:nvPicPr>
          <p:cNvPr id="3076" name="Picture 4" descr="Control rod - Wikipedia">
            <a:extLst>
              <a:ext uri="{FF2B5EF4-FFF2-40B4-BE49-F238E27FC236}">
                <a16:creationId xmlns:a16="http://schemas.microsoft.com/office/drawing/2014/main" id="{8E849164-C444-4F6D-BA27-18683F77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5" y="1598819"/>
            <a:ext cx="3640408" cy="415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79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4" y="1156070"/>
            <a:ext cx="5325674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ถังปฏิกรณ์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Reactor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vessel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th-TH" sz="3200" dirty="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78A6ADC-C8C3-4585-9797-1FBCC6956225}"/>
              </a:ext>
            </a:extLst>
          </p:cNvPr>
          <p:cNvSpPr/>
          <p:nvPr/>
        </p:nvSpPr>
        <p:spPr>
          <a:xfrm>
            <a:off x="1538420" y="2354045"/>
            <a:ext cx="5325674" cy="727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แท่งเชื้อเพลิง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Fuel Elements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86E3979-A979-4FDF-BE14-66EF9772109D}"/>
              </a:ext>
            </a:extLst>
          </p:cNvPr>
          <p:cNvSpPr/>
          <p:nvPr/>
        </p:nvSpPr>
        <p:spPr>
          <a:xfrm>
            <a:off x="1538420" y="3339115"/>
            <a:ext cx="5325674" cy="727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แท่งควบคุม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Control rods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1596916D-89F4-4328-AF8E-98B95AE2E304}"/>
              </a:ext>
            </a:extLst>
          </p:cNvPr>
          <p:cNvSpPr/>
          <p:nvPr/>
        </p:nvSpPr>
        <p:spPr>
          <a:xfrm>
            <a:off x="1538420" y="4266851"/>
            <a:ext cx="5325674" cy="727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มอดเดอ</a:t>
            </a:r>
            <a:r>
              <a:rPr lang="th-TH" sz="3600" b="1" dirty="0" err="1">
                <a:solidFill>
                  <a:schemeClr val="bg1"/>
                </a:solidFill>
                <a:cs typeface="+mj-cs"/>
              </a:rPr>
              <a:t>เรเต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อร์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Moderator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pic>
        <p:nvPicPr>
          <p:cNvPr id="4098" name="Picture 2" descr="Thailand Institute of Nuclear Technology (TINT)">
            <a:extLst>
              <a:ext uri="{FF2B5EF4-FFF2-40B4-BE49-F238E27FC236}">
                <a16:creationId xmlns:a16="http://schemas.microsoft.com/office/drawing/2014/main" id="{8C48EC5D-A057-4A92-8AEC-9CFFDC97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r="28152"/>
          <a:stretch/>
        </p:blipFill>
        <p:spPr bwMode="auto">
          <a:xfrm>
            <a:off x="7041646" y="1827712"/>
            <a:ext cx="4969841" cy="362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4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Steam generator performance improvements for integral small modular  reactors - ScienceDirect">
            <a:extLst>
              <a:ext uri="{FF2B5EF4-FFF2-40B4-BE49-F238E27FC236}">
                <a16:creationId xmlns:a16="http://schemas.microsoft.com/office/drawing/2014/main" id="{EE5FADB9-D237-4B44-AAEB-67ACD8C9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02" y="1343898"/>
            <a:ext cx="4028240" cy="473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omestic steam generator headed for nuclear power plant - Xinhua |  English.news.cn">
            <a:extLst>
              <a:ext uri="{FF2B5EF4-FFF2-40B4-BE49-F238E27FC236}">
                <a16:creationId xmlns:a16="http://schemas.microsoft.com/office/drawing/2014/main" id="{580AF0EC-ACB8-4EFD-92C2-47BFC9D4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8" y="2074006"/>
            <a:ext cx="6043024" cy="40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80560-A6E3-486D-864E-3F16A0A452E1}"/>
              </a:ext>
            </a:extLst>
          </p:cNvPr>
          <p:cNvSpPr/>
          <p:nvPr/>
        </p:nvSpPr>
        <p:spPr>
          <a:xfrm>
            <a:off x="4201258" y="5917224"/>
            <a:ext cx="3789484" cy="940776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cs typeface="+mj-cs"/>
              </a:rPr>
              <a:t>โรงไฟฟ้านิวเคลียร์</a:t>
            </a:r>
            <a:endParaRPr lang="en-US" sz="5400" dirty="0"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F335A-D930-404F-B555-E3E028A3FA67}"/>
              </a:ext>
            </a:extLst>
          </p:cNvPr>
          <p:cNvSpPr/>
          <p:nvPr/>
        </p:nvSpPr>
        <p:spPr>
          <a:xfrm>
            <a:off x="-1" y="6246929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4551A-15DA-45C7-A551-0E5BACEFE9F5}"/>
              </a:ext>
            </a:extLst>
          </p:cNvPr>
          <p:cNvSpPr/>
          <p:nvPr/>
        </p:nvSpPr>
        <p:spPr>
          <a:xfrm>
            <a:off x="7990742" y="6233746"/>
            <a:ext cx="4201258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DE5C3-802E-4433-8555-5F1E90C746E7}"/>
              </a:ext>
            </a:extLst>
          </p:cNvPr>
          <p:cNvSpPr/>
          <p:nvPr/>
        </p:nvSpPr>
        <p:spPr>
          <a:xfrm>
            <a:off x="0" y="262304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E14F0-019F-4554-9222-2076DCE5A50C}"/>
              </a:ext>
            </a:extLst>
          </p:cNvPr>
          <p:cNvSpPr/>
          <p:nvPr/>
        </p:nvSpPr>
        <p:spPr>
          <a:xfrm>
            <a:off x="7734483" y="262303"/>
            <a:ext cx="4457517" cy="3077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2AC6C-F5A4-4A8B-8164-DF9C76F30F42}"/>
              </a:ext>
            </a:extLst>
          </p:cNvPr>
          <p:cNvSpPr/>
          <p:nvPr/>
        </p:nvSpPr>
        <p:spPr>
          <a:xfrm>
            <a:off x="4329386" y="7956"/>
            <a:ext cx="3533225" cy="832340"/>
          </a:xfrm>
          <a:prstGeom prst="rect">
            <a:avLst/>
          </a:prstGeom>
          <a:solidFill>
            <a:srgbClr val="0142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>
                <a:cs typeface="+mj-cs"/>
              </a:rPr>
              <a:t>ส่วนประกอบหลัก</a:t>
            </a:r>
            <a:endParaRPr lang="en-US" sz="4400" dirty="0">
              <a:cs typeface="+mj-cs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35A1F8-3DC7-49A6-BBDC-C0C29557B942}"/>
              </a:ext>
            </a:extLst>
          </p:cNvPr>
          <p:cNvSpPr/>
          <p:nvPr/>
        </p:nvSpPr>
        <p:spPr>
          <a:xfrm>
            <a:off x="1097353" y="1156070"/>
            <a:ext cx="6765257" cy="727968"/>
          </a:xfrm>
          <a:prstGeom prst="rect">
            <a:avLst/>
          </a:prstGeom>
          <a:solidFill>
            <a:srgbClr val="F4E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cs typeface="+mj-cs"/>
              </a:rPr>
              <a:t>เครื่องกำเนิดไอน้ำ (</a:t>
            </a:r>
            <a:r>
              <a:rPr lang="en-US" sz="3600" b="1" dirty="0">
                <a:solidFill>
                  <a:schemeClr val="bg1"/>
                </a:solidFill>
                <a:cs typeface="+mj-cs"/>
              </a:rPr>
              <a:t>Steam Generator</a:t>
            </a:r>
            <a:r>
              <a:rPr lang="th-TH" sz="3600" b="1" dirty="0">
                <a:solidFill>
                  <a:schemeClr val="bg1"/>
                </a:solidFill>
                <a:cs typeface="+mj-cs"/>
              </a:rPr>
              <a:t>)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D6133C1-4169-4B0D-9EF9-2B7572F354C7}"/>
              </a:ext>
            </a:extLst>
          </p:cNvPr>
          <p:cNvSpPr/>
          <p:nvPr/>
        </p:nvSpPr>
        <p:spPr>
          <a:xfrm>
            <a:off x="688981" y="1114275"/>
            <a:ext cx="816745" cy="811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th-TH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0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</TotalTime>
  <Words>592</Words>
  <Application>Microsoft Office PowerPoint</Application>
  <PresentationFormat>แบบจอกว้าง</PresentationFormat>
  <Paragraphs>142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3" baseType="lpstr">
      <vt:lpstr>MingLiU_HKSCS-ExtB</vt:lpstr>
      <vt:lpstr>Angsana New</vt:lpstr>
      <vt:lpstr>Arial</vt:lpstr>
      <vt:lpstr>Calibri</vt:lpstr>
      <vt:lpstr>Calibri Light</vt:lpstr>
      <vt:lpstr>Cambria Math</vt:lpstr>
      <vt:lpstr>RSU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Kittikan Makphol</dc:creator>
  <cp:lastModifiedBy>Asus</cp:lastModifiedBy>
  <cp:revision>27</cp:revision>
  <dcterms:created xsi:type="dcterms:W3CDTF">2020-10-31T04:17:21Z</dcterms:created>
  <dcterms:modified xsi:type="dcterms:W3CDTF">2020-11-06T03:58:16Z</dcterms:modified>
</cp:coreProperties>
</file>